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</p:sldMasterIdLst>
  <p:notesMasterIdLst>
    <p:notesMasterId r:id="rId14"/>
  </p:notesMasterIdLst>
  <p:sldIdLst>
    <p:sldId id="269" r:id="rId3"/>
    <p:sldId id="26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66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B5879"/>
    <a:srgbClr val="497593"/>
    <a:srgbClr val="7B98B2"/>
    <a:srgbClr val="B3C3D3"/>
    <a:srgbClr val="004165"/>
    <a:srgbClr val="772432"/>
    <a:srgbClr val="FEEE9F"/>
    <a:srgbClr val="E5E5E5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0"/>
    <p:restoredTop sz="94218"/>
  </p:normalViewPr>
  <p:slideViewPr>
    <p:cSldViewPr snapToGrid="0" snapToObjects="1">
      <p:cViewPr varScale="1">
        <p:scale>
          <a:sx n="67" d="100"/>
          <a:sy n="67" d="100"/>
        </p:scale>
        <p:origin x="640" y="44"/>
      </p:cViewPr>
      <p:guideLst/>
    </p:cSldViewPr>
  </p:slideViewPr>
  <p:outlineViewPr>
    <p:cViewPr>
      <p:scale>
        <a:sx n="75" d="100"/>
        <a:sy n="75" d="100"/>
      </p:scale>
      <p:origin x="0" y="-671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ACEEB-96A6-BE4B-AD4A-D8B0035CB14C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47FC4-CAF1-6741-875A-C83F3721E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8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3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49420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175783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64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852E0A00-B946-634D-9F60-5900F6809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01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0FB4EF4-997C-8046-914F-6E0CB5DC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9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489E208B-BC0A-9749-9CAE-3D838D9DE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0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9875B-36BA-7147-91A7-92751BF38026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30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B948D-23E4-3F42-B765-2AA919B9E9C5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14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1AD1C-9BAD-504D-A94E-B572CF6BB330}"/>
              </a:ext>
            </a:extLst>
          </p:cNvPr>
          <p:cNvGrpSpPr/>
          <p:nvPr userDrawn="1"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4C0F28-DFB4-FB48-B1BA-69CBD0ECB0DE}"/>
                </a:ext>
              </a:extLst>
            </p:cNvPr>
            <p:cNvSpPr/>
            <p:nvPr userDrawn="1"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55AFF-0CD7-6E47-9CE6-AD24C7E762D1}"/>
                </a:ext>
              </a:extLst>
            </p:cNvPr>
            <p:cNvSpPr/>
            <p:nvPr userDrawn="1"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F0F4FD-D576-DB44-882A-074F220CF31B}"/>
                </a:ext>
              </a:extLst>
            </p:cNvPr>
            <p:cNvSpPr/>
            <p:nvPr userDrawn="1"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15AC36-03F4-7F46-B01D-5A11BD0A6A94}"/>
                </a:ext>
              </a:extLst>
            </p:cNvPr>
            <p:cNvSpPr/>
            <p:nvPr userDrawn="1"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527A42-9DFA-1A41-9DD3-25755BEA8387}"/>
                </a:ext>
              </a:extLst>
            </p:cNvPr>
            <p:cNvSpPr/>
            <p:nvPr userDrawn="1"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26A98E-0B3B-D649-B831-8ECA3D5D07AC}"/>
              </a:ext>
            </a:extLst>
          </p:cNvPr>
          <p:cNvGrpSpPr/>
          <p:nvPr userDrawn="1"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66CF8A-D4B7-0640-8565-D3974191389E}"/>
                </a:ext>
              </a:extLst>
            </p:cNvPr>
            <p:cNvSpPr/>
            <p:nvPr userDrawn="1"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DB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0E2D77-3B55-5242-B380-4175817554C0}"/>
                </a:ext>
              </a:extLst>
            </p:cNvPr>
            <p:cNvSpPr/>
            <p:nvPr userDrawn="1"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C08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BD00BB-9D42-6243-9736-8E9F8874AA73}"/>
                </a:ext>
              </a:extLst>
            </p:cNvPr>
            <p:cNvSpPr/>
            <p:nvPr userDrawn="1"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A6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FEEF79-D422-7B44-8963-650D1FCB8CAE}"/>
                </a:ext>
              </a:extLst>
            </p:cNvPr>
            <p:cNvSpPr/>
            <p:nvPr userDrawn="1"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8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7089A6-0701-4840-8598-9AAA5958F3F3}"/>
                </a:ext>
              </a:extLst>
            </p:cNvPr>
            <p:cNvSpPr/>
            <p:nvPr userDrawn="1"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772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9D9239-BCD2-0A4E-8663-64AA8D579F28}"/>
              </a:ext>
            </a:extLst>
          </p:cNvPr>
          <p:cNvSpPr txBox="1"/>
          <p:nvPr userDrawn="1"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14">
            <a:extLst>
              <a:ext uri="{FF2B5EF4-FFF2-40B4-BE49-F238E27FC236}">
                <a16:creationId xmlns:a16="http://schemas.microsoft.com/office/drawing/2014/main" id="{D2C14E01-4C90-EF4B-979D-86C4EB40D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007AC1-DD37-6E42-98C3-86C02FBCC8E2}"/>
              </a:ext>
            </a:extLst>
          </p:cNvPr>
          <p:cNvSpPr/>
          <p:nvPr userDrawn="1"/>
        </p:nvSpPr>
        <p:spPr>
          <a:xfrm rot="10800000">
            <a:off x="-6283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08B39C-174F-EF45-985E-CC5DE69A33E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7BCF0-7BC9-FC4A-A00C-B7A2A9EF5227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8A56CE-E456-3B41-B78A-04881A67DE18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1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619CAB-6643-C445-9D1E-B586B7DBC1C9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2420E5-B19B-524A-8BC9-508D147EF32B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555325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6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08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70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56762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6A30D6AC-E7B5-0C42-8FD4-4E98826C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41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017C5F-3EE2-C848-A0FF-9B4B43B3F6D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958830-11F8-214C-8249-594F82B018E7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14">
            <a:extLst>
              <a:ext uri="{FF2B5EF4-FFF2-40B4-BE49-F238E27FC236}">
                <a16:creationId xmlns:a16="http://schemas.microsoft.com/office/drawing/2014/main" id="{DD7E7516-B2D4-0A47-850C-7EAA5B5E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FE3127-0010-5D49-9D39-446C6CC1D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47D00C-4F35-FA44-AE6D-560B94E5574F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27FD-DCD3-3544-B54F-6CE33927D8BA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A72D2038-C774-8A44-AC4D-D48CC95A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2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93622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09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1494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7CE9458-0EE3-A344-A0D4-7BB7BD029951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5C8691-7E6F-6449-8F4B-64C12952E9C9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E7FF26C3-0AD4-B845-8559-0DB441415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31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B5B3A71-252E-BB41-AABA-BE0AC50B74E3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A11376-EE0E-454A-8528-A1A8B2FD9D25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0AE098-CC4F-1345-9B63-F539B3AC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7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793A9-ACD0-8144-BA76-AC9911BA49FB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44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2C4270-C58C-C940-B0EF-3FBEAD7572B5}"/>
              </a:ext>
            </a:extLst>
          </p:cNvPr>
          <p:cNvSpPr/>
          <p:nvPr userDrawn="1"/>
        </p:nvSpPr>
        <p:spPr>
          <a:xfrm rot="10800000"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D48D7-EAA2-964B-A120-85C67653E646}"/>
              </a:ext>
            </a:extLst>
          </p:cNvPr>
          <p:cNvCxnSpPr/>
          <p:nvPr userDrawn="1"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32447-B762-F14C-9D91-BE4817800ADD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5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6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933943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87E99-5CDB-0B44-A02C-579184AD0956}"/>
              </a:ext>
            </a:extLst>
          </p:cNvPr>
          <p:cNvSpPr/>
          <p:nvPr userDrawn="1"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A0C571-507B-A14B-B259-16E2AE779A2A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DC11E212-7825-724C-8277-76300A33F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11A01E17-D85A-D046-9C02-D8AE0D756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:a16="http://schemas.microsoft.com/office/drawing/2014/main" id="{C1B32BEE-8B31-7C45-8A6B-9A022FF6895A}"/>
              </a:ext>
            </a:extLst>
          </p:cNvPr>
          <p:cNvPicPr>
            <a:picLocks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89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87" r:id="rId7"/>
    <p:sldLayoutId id="2147483689" r:id="rId8"/>
    <p:sldLayoutId id="2147483690" r:id="rId9"/>
    <p:sldLayoutId id="2147483661" r:id="rId10"/>
    <p:sldLayoutId id="2147483663" r:id="rId11"/>
    <p:sldLayoutId id="2147483666" r:id="rId12"/>
    <p:sldLayoutId id="2147483660" r:id="rId13"/>
    <p:sldLayoutId id="2147483664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pos="168" userDrawn="1">
          <p15:clr>
            <a:srgbClr val="F26B43"/>
          </p15:clr>
        </p15:guide>
        <p15:guide id="8" pos="7512" userDrawn="1">
          <p15:clr>
            <a:srgbClr val="F26B43"/>
          </p15:clr>
        </p15:guide>
        <p15:guide id="9" orient="horz" pos="3768" userDrawn="1">
          <p15:clr>
            <a:srgbClr val="F26B43"/>
          </p15:clr>
        </p15:guide>
        <p15:guide id="10" orient="horz" pos="36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797D9-27CF-7B4D-9790-D869C58F3F4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96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88" r:id="rId7"/>
    <p:sldLayoutId id="2147483692" r:id="rId8"/>
    <p:sldLayoutId id="2147483691" r:id="rId9"/>
    <p:sldLayoutId id="2147483678" r:id="rId10"/>
    <p:sldLayoutId id="2147483679" r:id="rId11"/>
    <p:sldLayoutId id="2147483681" r:id="rId12"/>
    <p:sldLayoutId id="2147483682" r:id="rId13"/>
    <p:sldLayoutId id="2147483684" r:id="rId14"/>
    <p:sldLayoutId id="2147483685" r:id="rId15"/>
    <p:sldLayoutId id="2147483686" r:id="rId16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FEEE9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Moments of Truth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38710-F1A1-3E48-AC35-A7B4FF5927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Successful Club Series</a:t>
            </a:r>
          </a:p>
        </p:txBody>
      </p:sp>
    </p:spTree>
    <p:extLst>
      <p:ext uri="{BB962C8B-B14F-4D97-AF65-F5344CB8AC3E}">
        <p14:creationId xmlns:p14="http://schemas.microsoft.com/office/powerpoint/2010/main" val="933757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Your Club Meet Standards?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First impressions</a:t>
            </a:r>
          </a:p>
          <a:p>
            <a:pPr>
              <a:spcBef>
                <a:spcPts val="1200"/>
              </a:spcBef>
            </a:pPr>
            <a:r>
              <a:rPr lang="en-US" dirty="0"/>
              <a:t>Membership orientation</a:t>
            </a:r>
          </a:p>
          <a:p>
            <a:pPr>
              <a:spcBef>
                <a:spcPts val="1200"/>
              </a:spcBef>
            </a:pPr>
            <a:r>
              <a:rPr lang="en-US" dirty="0"/>
              <a:t>Fellowship, variety, and communication</a:t>
            </a:r>
          </a:p>
          <a:p>
            <a:pPr>
              <a:spcBef>
                <a:spcPts val="1200"/>
              </a:spcBef>
            </a:pPr>
            <a:r>
              <a:rPr lang="en-US" dirty="0"/>
              <a:t>Program planning and meeting organization</a:t>
            </a:r>
          </a:p>
          <a:p>
            <a:pPr>
              <a:spcBef>
                <a:spcPts val="1200"/>
              </a:spcBef>
            </a:pPr>
            <a:r>
              <a:rPr lang="en-US" dirty="0"/>
              <a:t>Membership strength</a:t>
            </a:r>
          </a:p>
          <a:p>
            <a:pPr>
              <a:spcBef>
                <a:spcPts val="1200"/>
              </a:spcBef>
            </a:pPr>
            <a:r>
              <a:rPr lang="en-US" dirty="0"/>
              <a:t>Achievement recognition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85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AB189A0-7F44-9E4C-9B5B-34FD8B52055F}"/>
              </a:ext>
            </a:extLst>
          </p:cNvPr>
          <p:cNvSpPr txBox="1">
            <a:spLocks/>
          </p:cNvSpPr>
          <p:nvPr/>
        </p:nvSpPr>
        <p:spPr>
          <a:xfrm>
            <a:off x="1257300" y="2077194"/>
            <a:ext cx="9677400" cy="24252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500" b="1" i="1" kern="0" dirty="0">
                <a:solidFill>
                  <a:srgbClr val="333333"/>
                </a:solidFill>
                <a:latin typeface="Myriad Pro" panose="020B0503030403020204" pitchFamily="34" charset="0"/>
                <a:ea typeface="ヒラギノ角ゴ Pro W3" charset="0"/>
                <a:cs typeface="Arial" charset="0"/>
              </a:rPr>
              <a:t>You never get a 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500" b="1" i="1" kern="0" dirty="0">
                <a:solidFill>
                  <a:srgbClr val="333333"/>
                </a:solidFill>
                <a:latin typeface="Myriad Pro" panose="020B0503030403020204" pitchFamily="34" charset="0"/>
                <a:ea typeface="ヒラギノ角ゴ Pro W3" charset="0"/>
                <a:cs typeface="Arial" charset="0"/>
              </a:rPr>
              <a:t>second chance to make 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500" b="1" i="1" kern="0" dirty="0">
                <a:solidFill>
                  <a:srgbClr val="333333"/>
                </a:solidFill>
                <a:latin typeface="Myriad Pro" panose="020B0503030403020204" pitchFamily="34" charset="0"/>
                <a:ea typeface="ヒラギノ角ゴ Pro W3" charset="0"/>
                <a:cs typeface="Arial" charset="0"/>
              </a:rPr>
              <a:t>a first impression.</a:t>
            </a:r>
          </a:p>
        </p:txBody>
      </p:sp>
    </p:spTree>
    <p:extLst>
      <p:ext uri="{BB962C8B-B14F-4D97-AF65-F5344CB8AC3E}">
        <p14:creationId xmlns:p14="http://schemas.microsoft.com/office/powerpoint/2010/main" val="34791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Moments of Truth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4" y="1520042"/>
            <a:ext cx="11509876" cy="435824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moment of truth is an episode where a person comes in contact with any aspect of the Toastmasters experience and forms an impression of a club’s quality and service.</a:t>
            </a:r>
            <a:endParaRPr lang="en-US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7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Toastmasters’  Moments of Truth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First impressions</a:t>
            </a:r>
          </a:p>
          <a:p>
            <a:pPr>
              <a:spcBef>
                <a:spcPts val="1200"/>
              </a:spcBef>
            </a:pPr>
            <a:r>
              <a:rPr lang="en-US" dirty="0"/>
              <a:t>Membership orientation</a:t>
            </a:r>
          </a:p>
          <a:p>
            <a:pPr>
              <a:spcBef>
                <a:spcPts val="1200"/>
              </a:spcBef>
            </a:pPr>
            <a:r>
              <a:rPr lang="en-US" dirty="0"/>
              <a:t>Fellowship, variety, and communication</a:t>
            </a:r>
          </a:p>
          <a:p>
            <a:pPr>
              <a:spcBef>
                <a:spcPts val="1200"/>
              </a:spcBef>
            </a:pPr>
            <a:r>
              <a:rPr lang="en-US" dirty="0"/>
              <a:t>Program planning and meeting organization</a:t>
            </a:r>
          </a:p>
          <a:p>
            <a:pPr>
              <a:spcBef>
                <a:spcPts val="1200"/>
              </a:spcBef>
            </a:pPr>
            <a:r>
              <a:rPr lang="en-US" dirty="0"/>
              <a:t>Membership strength</a:t>
            </a:r>
          </a:p>
          <a:p>
            <a:pPr>
              <a:spcBef>
                <a:spcPts val="1200"/>
              </a:spcBef>
            </a:pPr>
            <a:r>
              <a:rPr lang="en-US" dirty="0"/>
              <a:t>Achievement recognition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74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Impressions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Guests greeted warmly and introduced to officers and members</a:t>
            </a:r>
          </a:p>
          <a:p>
            <a:pPr>
              <a:spcBef>
                <a:spcPts val="1200"/>
              </a:spcBef>
            </a:pPr>
            <a:r>
              <a:rPr lang="en-US" dirty="0"/>
              <a:t>Guest book and name tags provided</a:t>
            </a:r>
          </a:p>
          <a:p>
            <a:pPr>
              <a:spcBef>
                <a:spcPts val="1200"/>
              </a:spcBef>
            </a:pPr>
            <a:r>
              <a:rPr lang="en-US" dirty="0"/>
              <a:t>Professionally arranged meeting room</a:t>
            </a:r>
          </a:p>
          <a:p>
            <a:pPr>
              <a:spcBef>
                <a:spcPts val="1200"/>
              </a:spcBef>
            </a:pPr>
            <a:r>
              <a:rPr lang="en-US" dirty="0"/>
              <a:t>Convenient meeting location</a:t>
            </a:r>
          </a:p>
          <a:p>
            <a:pPr>
              <a:spcBef>
                <a:spcPts val="1200"/>
              </a:spcBef>
            </a:pPr>
            <a:r>
              <a:rPr lang="en-US" dirty="0"/>
              <a:t>Guests invited to address the club</a:t>
            </a:r>
          </a:p>
          <a:p>
            <a:pPr>
              <a:spcBef>
                <a:spcPts val="1200"/>
              </a:spcBef>
            </a:pPr>
            <a:r>
              <a:rPr lang="en-US" dirty="0"/>
              <a:t>Guests invited to join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99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Orientation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Formal induction, including presentation of pin</a:t>
            </a:r>
          </a:p>
          <a:p>
            <a:pPr>
              <a:spcBef>
                <a:spcPts val="1200"/>
              </a:spcBef>
            </a:pPr>
            <a:r>
              <a:rPr lang="en-US" dirty="0"/>
              <a:t>Assignment of mentor</a:t>
            </a:r>
          </a:p>
          <a:p>
            <a:pPr>
              <a:spcBef>
                <a:spcPts val="1200"/>
              </a:spcBef>
            </a:pPr>
            <a:r>
              <a:rPr lang="en-US" dirty="0"/>
              <a:t>Education programs and recognition system discussed</a:t>
            </a:r>
          </a:p>
          <a:p>
            <a:pPr>
              <a:spcBef>
                <a:spcPts val="1200"/>
              </a:spcBef>
            </a:pPr>
            <a:r>
              <a:rPr lang="en-US" dirty="0"/>
              <a:t>Learning needs assessed</a:t>
            </a:r>
          </a:p>
          <a:p>
            <a:pPr>
              <a:spcBef>
                <a:spcPts val="1200"/>
              </a:spcBef>
            </a:pPr>
            <a:r>
              <a:rPr lang="en-US" dirty="0"/>
              <a:t>Discussed accommodations for members with disabilities </a:t>
            </a:r>
          </a:p>
          <a:p>
            <a:pPr>
              <a:spcBef>
                <a:spcPts val="1200"/>
              </a:spcBef>
            </a:pPr>
            <a:r>
              <a:rPr lang="en-US" dirty="0"/>
              <a:t>Speaking role(s) assigned</a:t>
            </a:r>
          </a:p>
          <a:p>
            <a:pPr>
              <a:spcBef>
                <a:spcPts val="1200"/>
              </a:spcBef>
            </a:pPr>
            <a:r>
              <a:rPr lang="en-US" dirty="0"/>
              <a:t>Member involved in club activities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21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Fellowship, Variety, and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Guests greeted warmly</a:t>
            </a:r>
          </a:p>
          <a:p>
            <a:pPr>
              <a:spcBef>
                <a:spcPts val="1200"/>
              </a:spcBef>
            </a:pPr>
            <a:r>
              <a:rPr lang="en-US" dirty="0"/>
              <a:t>Enjoyable, educational meetings</a:t>
            </a:r>
          </a:p>
          <a:p>
            <a:pPr>
              <a:spcBef>
                <a:spcPts val="1200"/>
              </a:spcBef>
            </a:pPr>
            <a:r>
              <a:rPr lang="en-US" dirty="0"/>
              <a:t>Regularly-scheduled social events</a:t>
            </a:r>
          </a:p>
          <a:p>
            <a:pPr>
              <a:spcBef>
                <a:spcPts val="1200"/>
              </a:spcBef>
            </a:pPr>
            <a:r>
              <a:rPr lang="en-US" dirty="0"/>
              <a:t>Participation in Area, District, and International events</a:t>
            </a:r>
          </a:p>
          <a:p>
            <a:pPr>
              <a:spcBef>
                <a:spcPts val="1200"/>
              </a:spcBef>
            </a:pPr>
            <a:r>
              <a:rPr lang="en-US" dirty="0"/>
              <a:t>Inter-club events</a:t>
            </a:r>
          </a:p>
          <a:p>
            <a:pPr>
              <a:spcBef>
                <a:spcPts val="1200"/>
              </a:spcBef>
            </a:pPr>
            <a:r>
              <a:rPr lang="en-US" dirty="0"/>
              <a:t>Club newsletter and/or website–updated regularly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9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Planning and Meeting 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Program and agenda publicized in advance</a:t>
            </a:r>
          </a:p>
          <a:p>
            <a:pPr>
              <a:spcBef>
                <a:spcPts val="1200"/>
              </a:spcBef>
            </a:pPr>
            <a:r>
              <a:rPr lang="en-US" dirty="0"/>
              <a:t>Members are prepared to carry out all program assignments</a:t>
            </a:r>
          </a:p>
          <a:p>
            <a:r>
              <a:rPr lang="en-US" dirty="0"/>
              <a:t>All projects are </a:t>
            </a:r>
            <a:r>
              <a:rPr lang="en-US"/>
              <a:t>from Pathways</a:t>
            </a:r>
          </a:p>
          <a:p>
            <a:r>
              <a:rPr lang="en-US"/>
              <a:t>Meetings </a:t>
            </a:r>
            <a:r>
              <a:rPr lang="en-US" dirty="0"/>
              <a:t>begin and end on time</a:t>
            </a:r>
          </a:p>
          <a:p>
            <a:pPr>
              <a:spcBef>
                <a:spcPts val="1200"/>
              </a:spcBef>
            </a:pPr>
            <a:r>
              <a:rPr lang="en-US" dirty="0"/>
              <a:t>Creative Table Topics™ and activities</a:t>
            </a:r>
          </a:p>
          <a:p>
            <a:pPr>
              <a:spcBef>
                <a:spcPts val="1200"/>
              </a:spcBef>
            </a:pPr>
            <a:r>
              <a:rPr lang="en-US" dirty="0"/>
              <a:t>Positive and helpful evaluations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779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Strength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Club has 20 or more members</a:t>
            </a:r>
          </a:p>
          <a:p>
            <a:pPr>
              <a:spcBef>
                <a:spcPts val="1200"/>
              </a:spcBef>
            </a:pPr>
            <a:r>
              <a:rPr lang="en-US" dirty="0"/>
              <a:t>Members are retained</a:t>
            </a:r>
          </a:p>
          <a:p>
            <a:pPr>
              <a:spcBef>
                <a:spcPts val="1200"/>
              </a:spcBef>
            </a:pPr>
            <a:r>
              <a:rPr lang="en-US" dirty="0"/>
              <a:t>Promotion in club’s organization or community</a:t>
            </a:r>
          </a:p>
          <a:p>
            <a:pPr>
              <a:spcBef>
                <a:spcPts val="1200"/>
              </a:spcBef>
            </a:pPr>
            <a:r>
              <a:rPr lang="en-US" dirty="0"/>
              <a:t>Club programs are varied and exciting</a:t>
            </a:r>
          </a:p>
          <a:p>
            <a:pPr>
              <a:spcBef>
                <a:spcPts val="1200"/>
              </a:spcBef>
            </a:pPr>
            <a:r>
              <a:rPr lang="en-US" dirty="0"/>
              <a:t>Toastmasters sponsoring new members are recognized</a:t>
            </a:r>
          </a:p>
          <a:p>
            <a:pPr>
              <a:spcBef>
                <a:spcPts val="1200"/>
              </a:spcBef>
            </a:pPr>
            <a:r>
              <a:rPr lang="en-US" dirty="0"/>
              <a:t>Regular membership-building programs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91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2D1A-A479-C34D-A028-AA1DADE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Achievement 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2E31-712D-594A-87EB-E35C7279A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Award applications immediately submitted to World Headquarters</a:t>
            </a:r>
          </a:p>
          <a:p>
            <a:pPr>
              <a:spcBef>
                <a:spcPts val="1200"/>
              </a:spcBef>
            </a:pPr>
            <a:r>
              <a:rPr lang="en-US" dirty="0"/>
              <a:t>Progress chart displayed and maintained</a:t>
            </a:r>
          </a:p>
          <a:p>
            <a:pPr>
              <a:spcBef>
                <a:spcPts val="1200"/>
              </a:spcBef>
            </a:pPr>
            <a:r>
              <a:rPr lang="en-US" dirty="0"/>
              <a:t>Member achievements recognized with ceremony</a:t>
            </a:r>
          </a:p>
          <a:p>
            <a:pPr>
              <a:spcBef>
                <a:spcPts val="1200"/>
              </a:spcBef>
            </a:pPr>
            <a:r>
              <a:rPr lang="en-US" dirty="0"/>
              <a:t>Club, District, and International leaders recognized</a:t>
            </a:r>
          </a:p>
          <a:p>
            <a:pPr>
              <a:spcBef>
                <a:spcPts val="1200"/>
              </a:spcBef>
            </a:pPr>
            <a:r>
              <a:rPr lang="en-US" dirty="0"/>
              <a:t>Club and member achievements publicized</a:t>
            </a:r>
          </a:p>
          <a:p>
            <a:pPr>
              <a:spcBef>
                <a:spcPts val="1200"/>
              </a:spcBef>
            </a:pPr>
            <a:r>
              <a:rPr lang="en-US" dirty="0"/>
              <a:t>DCP used for planning and recognition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1707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oastmasters Theme Light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16414037-9159-2E40-A0DB-93289D8BE62A}"/>
    </a:ext>
  </a:extLst>
</a:theme>
</file>

<file path=ppt/theme/theme2.xml><?xml version="1.0" encoding="utf-8"?>
<a:theme xmlns:a="http://schemas.openxmlformats.org/drawingml/2006/main" name="Toastmasters Theme Dark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0545A7BE-8E6E-6643-95ED-113AE53B1E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Toastmasters Theme Light Mode</Template>
  <TotalTime>201</TotalTime>
  <Words>322</Words>
  <Application>Microsoft Office PowerPoint</Application>
  <PresentationFormat>Widescreen</PresentationFormat>
  <Paragraphs>65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Myriad Pro</vt:lpstr>
      <vt:lpstr>Myriad Pro Semibold</vt:lpstr>
      <vt:lpstr>Toastmasters Theme Light Mode</vt:lpstr>
      <vt:lpstr>Toastmasters Theme Dark Mode</vt:lpstr>
      <vt:lpstr>Moments of Truth</vt:lpstr>
      <vt:lpstr>Moments of Truth</vt:lpstr>
      <vt:lpstr>Toastmasters’  Moments of Truth</vt:lpstr>
      <vt:lpstr>First Impressions</vt:lpstr>
      <vt:lpstr>Membership Orientation</vt:lpstr>
      <vt:lpstr>Fellowship, Variety, and Communication</vt:lpstr>
      <vt:lpstr>Program Planning and Meeting Organization</vt:lpstr>
      <vt:lpstr>Membership Strength</vt:lpstr>
      <vt:lpstr>Achievement Recognition</vt:lpstr>
      <vt:lpstr>Does Your Club Meet Standards?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Moments of Truth</dc:title>
  <dc:creator>Robert Ingram</dc:creator>
  <cp:lastModifiedBy>Erica Gross</cp:lastModifiedBy>
  <cp:revision>5</cp:revision>
  <dcterms:created xsi:type="dcterms:W3CDTF">2020-09-03T18:23:49Z</dcterms:created>
  <dcterms:modified xsi:type="dcterms:W3CDTF">2020-10-16T21:12:53Z</dcterms:modified>
</cp:coreProperties>
</file>